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6" r:id="rId10"/>
    <p:sldId id="287" r:id="rId11"/>
    <p:sldId id="264" r:id="rId12"/>
    <p:sldId id="288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9" r:id="rId30"/>
    <p:sldId id="281" r:id="rId31"/>
    <p:sldId id="282" r:id="rId32"/>
    <p:sldId id="283" r:id="rId33"/>
    <p:sldId id="284" r:id="rId34"/>
    <p:sldId id="285" r:id="rId35"/>
    <p:sldId id="291" r:id="rId36"/>
    <p:sldId id="292" r:id="rId37"/>
    <p:sldId id="293" r:id="rId38"/>
    <p:sldId id="294" r:id="rId39"/>
    <p:sldId id="296" r:id="rId40"/>
    <p:sldId id="297" r:id="rId41"/>
    <p:sldId id="295" r:id="rId42"/>
    <p:sldId id="290" r:id="rId43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2"/>
    <p:restoredTop sz="94643"/>
  </p:normalViewPr>
  <p:slideViewPr>
    <p:cSldViewPr snapToGrid="0" snapToObjects="1">
      <p:cViewPr>
        <p:scale>
          <a:sx n="120" d="100"/>
          <a:sy n="120" d="100"/>
        </p:scale>
        <p:origin x="115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0AA5B09-302F-46AD-9259-62301B6DC047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1A31681-3E52-43D8-8234-A9DD84933B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9767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4805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5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400792-1018-4C85-A95B-4D9739C945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4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4B6A255-3A9D-4018-B40C-82FE664721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8227B51-671E-4E35-9727-6C133578C938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6EDD33-E0CF-4EC6-B453-35BCFA73C81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D409602-B31C-4F61-835E-0B838B7974E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F67E5B-333D-482E-876F-D05A6AD2BDB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8AF9495-6861-4F68-BFE8-BA684B25F6C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1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2A0DF8F-AC58-4EFE-85AF-A8728DA1724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F54F4BF-998E-4672-956A-65FEAC69876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44B07FB-3278-4D35-98BD-5C8FED142AE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FE2AE45-DFDF-42E9-9450-8ED557B7388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C6EFDCD-F124-4285-AE61-BCDF40006A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34AFAC9-685D-446B-9F66-2CEEF56A1B3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4F7AC7-015C-4955-A834-9D3850829EE1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D660762-2A4B-44D0-9A23-EBEE026A1EC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E9F34DF-229C-4BD6-868A-301F71911130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281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4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51F8D8D-8CA0-4B3B-86DE-27E5390433B5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90B53A7-9C33-479F-AD79-CA7C10B28DC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4072E22-796D-4038-BB16-2EC6B1785BD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A535907-080F-4EF4-8DC1-E709982A895A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B7DBB01-11C2-4A2A-BD10-134ED2D0C094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138407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36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2473298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37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66127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38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582745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4298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40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89434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41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559166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42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72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0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CF342FC-B20E-47A5-9970-415311C9B3F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3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D391CB7-C8F6-4E30-9219-9788F2AFDE4A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6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36765A0-B40B-45C8-B453-5D081DAF9937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119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7.jpeg"/><Relationship Id="rId9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10" Type="http://schemas.openxmlformats.org/officeDocument/2006/relationships/image" Target="../media/image6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10" Type="http://schemas.openxmlformats.org/officeDocument/2006/relationships/image" Target="../media/image6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7.jpe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11" Type="http://schemas.openxmlformats.org/officeDocument/2006/relationships/image" Target="../media/image23.png"/><Relationship Id="rId5" Type="http://schemas.openxmlformats.org/officeDocument/2006/relationships/image" Target="../media/image13.jpeg"/><Relationship Id="rId10" Type="http://schemas.openxmlformats.org/officeDocument/2006/relationships/image" Target="../media/image22.png"/><Relationship Id="rId4" Type="http://schemas.openxmlformats.org/officeDocument/2006/relationships/image" Target="../media/image12.png"/><Relationship Id="rId9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6569842-67FD-4C9D-ADE9-4CC40452D5F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298440" y="3192840"/>
            <a:ext cx="9143640" cy="4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71760" y="344160"/>
            <a:ext cx="7455240" cy="130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160" cy="1104480"/>
          </a:xfrm>
          <a:prstGeom prst="rect">
            <a:avLst/>
          </a:prstGeom>
          <a:ln>
            <a:noFill/>
          </a:ln>
        </p:spPr>
      </p:pic>
      <p:sp>
        <p:nvSpPr>
          <p:cNvPr id="54" name="CustomShape 8"/>
          <p:cNvSpPr/>
          <p:nvPr/>
        </p:nvSpPr>
        <p:spPr>
          <a:xfrm>
            <a:off x="671760" y="2031840"/>
            <a:ext cx="3213720" cy="83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Session-2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2F6A31D-1573-3A45-A717-6DB8185EC5CC}"/>
              </a:ext>
            </a:extLst>
          </p:cNvPr>
          <p:cNvCxnSpPr>
            <a:cxnSpLocks/>
          </p:cNvCxnSpPr>
          <p:nvPr/>
        </p:nvCxnSpPr>
        <p:spPr>
          <a:xfrm>
            <a:off x="8415240" y="3775638"/>
            <a:ext cx="0" cy="1450665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9F85E225-561C-5748-A321-1B54DAD9B232}"/>
              </a:ext>
            </a:extLst>
          </p:cNvPr>
          <p:cNvCxnSpPr>
            <a:cxnSpLocks/>
          </p:cNvCxnSpPr>
          <p:nvPr/>
        </p:nvCxnSpPr>
        <p:spPr>
          <a:xfrm flipH="1">
            <a:off x="5225143" y="3721797"/>
            <a:ext cx="3132437" cy="48126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1D28B1-4BA1-1446-B902-01FE15695409}"/>
              </a:ext>
            </a:extLst>
          </p:cNvPr>
          <p:cNvCxnSpPr>
            <a:cxnSpLocks/>
          </p:cNvCxnSpPr>
          <p:nvPr/>
        </p:nvCxnSpPr>
        <p:spPr>
          <a:xfrm>
            <a:off x="5907220" y="4515151"/>
            <a:ext cx="0" cy="73446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28043F9-2078-774D-8331-8196D4C24AFB}"/>
              </a:ext>
            </a:extLst>
          </p:cNvPr>
          <p:cNvCxnSpPr>
            <a:cxnSpLocks/>
          </p:cNvCxnSpPr>
          <p:nvPr/>
        </p:nvCxnSpPr>
        <p:spPr>
          <a:xfrm flipH="1">
            <a:off x="5194698" y="4488929"/>
            <a:ext cx="678891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15896685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6F02397-5CA1-5A49-9256-E73D2489B946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Predictor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615BED7-FA89-C44B-8B13-A773056EA200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1588281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DD7EC2-F2F3-4CE2-ADA9-00BE1FE3858B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05320" y="632880"/>
            <a:ext cx="700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for analysis of fMRI signals.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179" name="Group 3"/>
          <p:cNvGrpSpPr/>
          <p:nvPr/>
        </p:nvGrpSpPr>
        <p:grpSpPr>
          <a:xfrm>
            <a:off x="2704503" y="4282177"/>
            <a:ext cx="4657680" cy="1676880"/>
            <a:chOff x="957960" y="1469160"/>
            <a:chExt cx="4657680" cy="1676880"/>
          </a:xfrm>
        </p:grpSpPr>
        <p:sp>
          <p:nvSpPr>
            <p:cNvPr id="180" name="CustomShape 4"/>
            <p:cNvSpPr/>
            <p:nvPr/>
          </p:nvSpPr>
          <p:spPr>
            <a:xfrm>
              <a:off x="990000" y="1790640"/>
              <a:ext cx="4284360" cy="1355400"/>
            </a:xfrm>
            <a:prstGeom prst="rect">
              <a:avLst/>
            </a:prstGeom>
            <a:noFill/>
            <a:ln>
              <a:solidFill>
                <a:srgbClr val="F737DC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1" name="Picture 4"/>
            <p:cNvPicPr/>
            <p:nvPr/>
          </p:nvPicPr>
          <p:blipFill>
            <a:blip r:embed="rId3"/>
            <a:srcRect t="35545" r="89649"/>
            <a:stretch/>
          </p:blipFill>
          <p:spPr>
            <a:xfrm rot="16200000">
              <a:off x="2866320" y="272520"/>
              <a:ext cx="674280" cy="39988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2" name="CustomShape 5"/>
            <p:cNvSpPr/>
            <p:nvPr/>
          </p:nvSpPr>
          <p:spPr>
            <a:xfrm>
              <a:off x="1126440" y="2657160"/>
              <a:ext cx="39988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CustomShape 6"/>
            <p:cNvSpPr/>
            <p:nvPr/>
          </p:nvSpPr>
          <p:spPr>
            <a:xfrm>
              <a:off x="1132920" y="2682720"/>
              <a:ext cx="623160" cy="3322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Time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184" name="CustomShape 7"/>
            <p:cNvSpPr/>
            <p:nvPr/>
          </p:nvSpPr>
          <p:spPr>
            <a:xfrm>
              <a:off x="957960" y="1469160"/>
              <a:ext cx="4657680" cy="3823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Measured signal in 1 voxel over many volumes</a:t>
              </a:r>
              <a:endParaRPr lang="en-US" sz="18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85" name="CustomShape 8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186" name="Picture 4"/>
          <p:cNvPicPr/>
          <p:nvPr/>
        </p:nvPicPr>
        <p:blipFill>
          <a:blip r:embed="rId4"/>
          <a:stretch/>
        </p:blipFill>
        <p:spPr>
          <a:xfrm>
            <a:off x="805320" y="1333894"/>
            <a:ext cx="3319034" cy="2701941"/>
          </a:xfrm>
          <a:prstGeom prst="rect">
            <a:avLst/>
          </a:prstGeom>
          <a:ln>
            <a:noFill/>
          </a:ln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6FF54DF0-6538-4B4C-BE3E-7212306B0B79}"/>
              </a:ext>
            </a:extLst>
          </p:cNvPr>
          <p:cNvGrpSpPr/>
          <p:nvPr/>
        </p:nvGrpSpPr>
        <p:grpSpPr>
          <a:xfrm>
            <a:off x="5816009" y="1291362"/>
            <a:ext cx="3793300" cy="2772628"/>
            <a:chOff x="5816009" y="3386468"/>
            <a:chExt cx="3793300" cy="2772628"/>
          </a:xfrm>
        </p:grpSpPr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889C8BAB-B5C1-1646-8FCE-F2317264574A}"/>
                </a:ext>
              </a:extLst>
            </p:cNvPr>
            <p:cNvPicPr/>
            <p:nvPr/>
          </p:nvPicPr>
          <p:blipFill rotWithShape="1">
            <a:blip r:embed="rId4"/>
            <a:srcRect l="12781" t="11378" r="7609" b="26026"/>
            <a:stretch/>
          </p:blipFill>
          <p:spPr>
            <a:xfrm rot="1760391">
              <a:off x="5887035" y="4011083"/>
              <a:ext cx="3415049" cy="2148013"/>
            </a:xfrm>
            <a:prstGeom prst="rect">
              <a:avLst/>
            </a:prstGeom>
            <a:ln>
              <a:noFill/>
            </a:ln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8AC6A42B-5A8D-F849-B962-B21CCD96C8BC}"/>
                </a:ext>
              </a:extLst>
            </p:cNvPr>
            <p:cNvSpPr/>
            <p:nvPr/>
          </p:nvSpPr>
          <p:spPr>
            <a:xfrm>
              <a:off x="5816009" y="3386468"/>
              <a:ext cx="3793300" cy="1079205"/>
            </a:xfrm>
            <a:prstGeom prst="rect">
              <a:avLst/>
            </a:prstGeom>
            <a:solidFill>
              <a:srgbClr val="EEEC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762DCA9-835C-4B43-8089-3607AE0EC33D}"/>
              </a:ext>
            </a:extLst>
          </p:cNvPr>
          <p:cNvCxnSpPr/>
          <p:nvPr/>
        </p:nvCxnSpPr>
        <p:spPr>
          <a:xfrm>
            <a:off x="5611709" y="1562490"/>
            <a:ext cx="0" cy="21885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EE6EBCA-E8C2-B946-9F81-D0FBFAB4252E}"/>
              </a:ext>
            </a:extLst>
          </p:cNvPr>
          <p:cNvSpPr txBox="1"/>
          <p:nvPr/>
        </p:nvSpPr>
        <p:spPr>
          <a:xfrm rot="16200000">
            <a:off x="4247701" y="2470126"/>
            <a:ext cx="2184604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Flecha curvada hacia la derecha 5">
            <a:extLst>
              <a:ext uri="{FF2B5EF4-FFF2-40B4-BE49-F238E27FC236}">
                <a16:creationId xmlns:a16="http://schemas.microsoft.com/office/drawing/2014/main" id="{C3EE09FB-7FEB-9646-AB0A-8A04FDBC63E5}"/>
              </a:ext>
            </a:extLst>
          </p:cNvPr>
          <p:cNvSpPr/>
          <p:nvPr/>
        </p:nvSpPr>
        <p:spPr>
          <a:xfrm rot="17900082" flipH="1">
            <a:off x="4353192" y="1366889"/>
            <a:ext cx="415635" cy="849130"/>
          </a:xfrm>
          <a:prstGeom prst="curv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8" name="Picture 2"/>
          <p:cNvPicPr/>
          <p:nvPr/>
        </p:nvPicPr>
        <p:blipFill>
          <a:blip r:embed="rId4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9" name="Imagen 4"/>
          <p:cNvPicPr/>
          <p:nvPr/>
        </p:nvPicPr>
        <p:blipFill>
          <a:blip r:embed="rId5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0" name="Imagen 3"/>
          <p:cNvPicPr/>
          <p:nvPr/>
        </p:nvPicPr>
        <p:blipFill>
          <a:blip r:embed="rId6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1" name="Picture 2"/>
          <p:cNvPicPr/>
          <p:nvPr/>
        </p:nvPicPr>
        <p:blipFill>
          <a:blip r:embed="rId7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192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4" name="Picture 4"/>
          <p:cNvPicPr/>
          <p:nvPr/>
        </p:nvPicPr>
        <p:blipFill>
          <a:blip r:embed="rId8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00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1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2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7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09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0" name="Picture 2"/>
          <p:cNvPicPr/>
          <p:nvPr/>
        </p:nvPicPr>
        <p:blipFill>
          <a:blip r:embed="rId4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1" name="Imagen 30"/>
          <p:cNvPicPr/>
          <p:nvPr/>
        </p:nvPicPr>
        <p:blipFill>
          <a:blip r:embed="rId5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2" name="Imagen 31"/>
          <p:cNvPicPr/>
          <p:nvPr/>
        </p:nvPicPr>
        <p:blipFill>
          <a:blip r:embed="rId6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/>
          <p:cNvPicPr/>
          <p:nvPr/>
        </p:nvPicPr>
        <p:blipFill>
          <a:blip r:embed="rId3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14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16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17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2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3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4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5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6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7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8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9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0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34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5" name="Picture 2"/>
          <p:cNvPicPr/>
          <p:nvPr/>
        </p:nvPicPr>
        <p:blipFill>
          <a:blip r:embed="rId6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6" name="Imagen 34"/>
          <p:cNvPicPr/>
          <p:nvPr/>
        </p:nvPicPr>
        <p:blipFill>
          <a:blip r:embed="rId7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7" name="Imagen 35"/>
          <p:cNvPicPr/>
          <p:nvPr/>
        </p:nvPicPr>
        <p:blipFill>
          <a:blip r:embed="rId8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8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39" name="Picture 2"/>
          <p:cNvPicPr/>
          <p:nvPr/>
        </p:nvPicPr>
        <p:blipFill>
          <a:blip r:embed="rId6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40" name="Imagen 38"/>
          <p:cNvPicPr/>
          <p:nvPr/>
        </p:nvPicPr>
        <p:blipFill>
          <a:blip r:embed="rId7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1" name="Imagen 39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7D7E0A30-CAA7-B44B-90B7-B28E4A1420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4869000"/>
            <a:ext cx="1771940" cy="1814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4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52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55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5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5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2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6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4" name="Imagen 27"/>
          <p:cNvPicPr/>
          <p:nvPr/>
        </p:nvPicPr>
        <p:blipFill>
          <a:blip r:embed="rId7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5" name="Imagen 41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55D4654-D109-4144-98C8-CBDE2C91A3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4869000"/>
            <a:ext cx="1771940" cy="1814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6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7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76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77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79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80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83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4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5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6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8"/>
          <p:cNvSpPr/>
          <p:nvPr/>
        </p:nvSpPr>
        <p:spPr>
          <a:xfrm>
            <a:off x="7419600" y="2971800"/>
            <a:ext cx="2452680" cy="2055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Now we can use regression to obtain an estimate (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beta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) of how much our response model explains our BOLD signal in our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voxel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88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89" name="Picture 2"/>
          <p:cNvPicPr/>
          <p:nvPr/>
        </p:nvPicPr>
        <p:blipFill>
          <a:blip r:embed="rId6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90" name="Imagen 42"/>
          <p:cNvPicPr/>
          <p:nvPr/>
        </p:nvPicPr>
        <p:blipFill>
          <a:blip r:embed="rId7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1" name="Imagen 43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3DE6A7B6-1C44-FD45-BE8E-5EE5DEE9EF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9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9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9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302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0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05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0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2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3" name="Picture 4"/>
          <p:cNvPicPr/>
          <p:nvPr/>
        </p:nvPicPr>
        <p:blipFill>
          <a:blip r:embed="rId5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14" name="CustomShape 18"/>
          <p:cNvSpPr/>
          <p:nvPr/>
        </p:nvSpPr>
        <p:spPr>
          <a:xfrm>
            <a:off x="7277040" y="167004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15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6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7" name="Imagen 43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8" name="Imagen 44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1377434B-0E43-FD42-9FB0-E6E7946D46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21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22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4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5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329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30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32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33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36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7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8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9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0" name="Picture 4"/>
          <p:cNvPicPr/>
          <p:nvPr/>
        </p:nvPicPr>
        <p:blipFill>
          <a:blip r:embed="rId5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41" name="CustomShape 18"/>
          <p:cNvSpPr/>
          <p:nvPr/>
        </p:nvSpPr>
        <p:spPr>
          <a:xfrm>
            <a:off x="7231320" y="152784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3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4" name="Imagen 43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5" name="Imagen 44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32558EF-E84A-DF46-BC5D-A72BBA4AD1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799FC7E-B0E7-4312-A8B1-33A2345B4F65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1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62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3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64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6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7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8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9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70" name="CustomShape 10"/>
          <p:cNvSpPr/>
          <p:nvPr/>
        </p:nvSpPr>
        <p:spPr>
          <a:xfrm>
            <a:off x="5906880" y="3961800"/>
            <a:ext cx="2813040" cy="2658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Preprocessing: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1" name="CustomShape 11"/>
          <p:cNvSpPr/>
          <p:nvPr/>
        </p:nvSpPr>
        <p:spPr>
          <a:xfrm>
            <a:off x="5906880" y="536760"/>
            <a:ext cx="4028400" cy="39312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basics: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Scanner = magnet + RF transmitter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MRI relies on the magnetic properties of the tissue.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 images are 3D “pictures” composed of voxels with one value per voxel.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Most common 3D files: NifTi (.nii) and compressed NifTi (nii.gz).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Spatial resolution depends on scanner strength.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2" name="CustomShape 12"/>
          <p:cNvSpPr/>
          <p:nvPr/>
        </p:nvSpPr>
        <p:spPr>
          <a:xfrm>
            <a:off x="644760" y="3737520"/>
            <a:ext cx="4590720" cy="22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Type of images: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can be roughly grouped into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images.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 (usually one volume) have higher spatial resolution than functional images (usually several volumes).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collect one brain volume.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Runs = acquisition windows.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73" name="CustomShape 13"/>
          <p:cNvSpPr/>
          <p:nvPr/>
        </p:nvSpPr>
        <p:spPr>
          <a:xfrm>
            <a:off x="1350720" y="1859400"/>
            <a:ext cx="3233160" cy="664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DejaVu Sans"/>
              </a:rPr>
              <a:t>QUESTIONS?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4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5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53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54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5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56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57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60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61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62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4" name="CustomShape 14"/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5" name="CustomShape 15"/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66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7" name="Picture 2"/>
          <p:cNvPicPr/>
          <p:nvPr/>
        </p:nvPicPr>
        <p:blipFill>
          <a:blip r:embed="rId6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8" name="Imagen 35"/>
          <p:cNvPicPr/>
          <p:nvPr/>
        </p:nvPicPr>
        <p:blipFill>
          <a:blip r:embed="rId7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9" name="Imagen 36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2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73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75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6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77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8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79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80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81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84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85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86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88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89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0" name="CustomShape 15"/>
          <p:cNvSpPr/>
          <p:nvPr/>
        </p:nvSpPr>
        <p:spPr>
          <a:xfrm>
            <a:off x="7264440" y="142308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1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2" name="CustomShape 16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3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4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5" name="Imagen 32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6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E2D84902-5D7B-9747-B431-97DF68558A26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2B9F588F-5180-EB45-A8FD-FB32C39D38D3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9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00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2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03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04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0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06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07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408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1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12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413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15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6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pic>
        <p:nvPicPr>
          <p:cNvPr id="417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418" name="CustomShape 15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16"/>
          <p:cNvSpPr/>
          <p:nvPr/>
        </p:nvSpPr>
        <p:spPr>
          <a:xfrm>
            <a:off x="7231320" y="137880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20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1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2" name="Imagen 34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3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33097A02-C922-3142-B0A4-8BFC92E18CFB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067F54F5-EC7C-964C-9163-0E30AF5907C2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1883520" y="2796480"/>
            <a:ext cx="4284360" cy="3570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2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Another practical example. Can we find voxels that distinguish each CHARACTER?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26" name="CustomShape 3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427" name="Picture 4"/>
          <p:cNvPicPr/>
          <p:nvPr/>
        </p:nvPicPr>
        <p:blipFill>
          <a:blip r:embed="rId3"/>
          <a:stretch/>
        </p:blipFill>
        <p:spPr>
          <a:xfrm>
            <a:off x="8007840" y="26211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8" name="Picture 4"/>
          <p:cNvPicPr/>
          <p:nvPr/>
        </p:nvPicPr>
        <p:blipFill>
          <a:blip r:embed="rId3"/>
          <a:stretch/>
        </p:blipFill>
        <p:spPr>
          <a:xfrm>
            <a:off x="8039160" y="37155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9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46472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0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3118680" y="37184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1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37184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32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966400" y="286128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3" name="Picture 2"/>
          <p:cNvPicPr/>
          <p:nvPr/>
        </p:nvPicPr>
        <p:blipFill>
          <a:blip r:embed="rId4"/>
          <a:srcRect l="12360" t="32018" r="79894" b="54388"/>
          <a:stretch/>
        </p:blipFill>
        <p:spPr>
          <a:xfrm>
            <a:off x="2104200" y="2861280"/>
            <a:ext cx="860040" cy="855360"/>
          </a:xfrm>
          <a:prstGeom prst="rect">
            <a:avLst/>
          </a:prstGeom>
          <a:ln>
            <a:noFill/>
          </a:ln>
        </p:spPr>
      </p:pic>
      <p:sp>
        <p:nvSpPr>
          <p:cNvPr id="434" name="CustomShape 4"/>
          <p:cNvSpPr/>
          <p:nvPr/>
        </p:nvSpPr>
        <p:spPr>
          <a:xfrm>
            <a:off x="1890000" y="136116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5" name="Picture 4"/>
          <p:cNvPicPr/>
          <p:nvPr/>
        </p:nvPicPr>
        <p:blipFill>
          <a:blip r:embed="rId5"/>
          <a:srcRect t="35545" r="89649"/>
          <a:stretch/>
        </p:blipFill>
        <p:spPr>
          <a:xfrm rot="16200000">
            <a:off x="3766320" y="-155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36" name="CustomShape 5"/>
          <p:cNvSpPr/>
          <p:nvPr/>
        </p:nvSpPr>
        <p:spPr>
          <a:xfrm>
            <a:off x="2032920" y="2230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6"/>
          <p:cNvSpPr/>
          <p:nvPr/>
        </p:nvSpPr>
        <p:spPr>
          <a:xfrm>
            <a:off x="2107800" y="22183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38" name="CustomShape 7"/>
          <p:cNvSpPr/>
          <p:nvPr/>
        </p:nvSpPr>
        <p:spPr>
          <a:xfrm>
            <a:off x="2032920" y="3659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8"/>
          <p:cNvSpPr/>
          <p:nvPr/>
        </p:nvSpPr>
        <p:spPr>
          <a:xfrm>
            <a:off x="1551960" y="29260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0" name="CustomShape 9"/>
          <p:cNvSpPr/>
          <p:nvPr/>
        </p:nvSpPr>
        <p:spPr>
          <a:xfrm>
            <a:off x="1569240" y="34174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1" name="CustomShape 10"/>
          <p:cNvSpPr/>
          <p:nvPr/>
        </p:nvSpPr>
        <p:spPr>
          <a:xfrm>
            <a:off x="781560" y="154008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2" name="CustomShape 11"/>
          <p:cNvSpPr/>
          <p:nvPr/>
        </p:nvSpPr>
        <p:spPr>
          <a:xfrm>
            <a:off x="781920" y="297216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3" name="CustomShape 12"/>
          <p:cNvSpPr/>
          <p:nvPr/>
        </p:nvSpPr>
        <p:spPr>
          <a:xfrm>
            <a:off x="6301800" y="30636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4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5200" y="5433120"/>
            <a:ext cx="3351240" cy="855360"/>
          </a:xfrm>
          <a:prstGeom prst="rect">
            <a:avLst/>
          </a:prstGeom>
          <a:ln>
            <a:noFill/>
          </a:ln>
        </p:spPr>
      </p:pic>
      <p:pic>
        <p:nvPicPr>
          <p:cNvPr id="445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4042440" y="464724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46" name="Picture 2"/>
          <p:cNvPicPr/>
          <p:nvPr/>
        </p:nvPicPr>
        <p:blipFill>
          <a:blip r:embed="rId4"/>
          <a:srcRect l="21336" t="32018" r="70279" b="54388"/>
          <a:stretch/>
        </p:blipFill>
        <p:spPr>
          <a:xfrm>
            <a:off x="3108960" y="3718440"/>
            <a:ext cx="931680" cy="855360"/>
          </a:xfrm>
          <a:prstGeom prst="rect">
            <a:avLst/>
          </a:prstGeom>
          <a:ln>
            <a:noFill/>
          </a:ln>
        </p:spPr>
      </p:pic>
      <p:pic>
        <p:nvPicPr>
          <p:cNvPr id="447" name="Picture 2"/>
          <p:cNvPicPr/>
          <p:nvPr/>
        </p:nvPicPr>
        <p:blipFill>
          <a:blip r:embed="rId4"/>
          <a:srcRect l="36674" t="32018" r="53017" b="54388"/>
          <a:stretch/>
        </p:blipFill>
        <p:spPr>
          <a:xfrm>
            <a:off x="4823640" y="5433120"/>
            <a:ext cx="1145880" cy="855360"/>
          </a:xfrm>
          <a:prstGeom prst="rect">
            <a:avLst/>
          </a:prstGeom>
          <a:ln>
            <a:noFill/>
          </a:ln>
        </p:spPr>
      </p:pic>
      <p:sp>
        <p:nvSpPr>
          <p:cNvPr id="448" name="CustomShape 13"/>
          <p:cNvSpPr/>
          <p:nvPr/>
        </p:nvSpPr>
        <p:spPr>
          <a:xfrm>
            <a:off x="6327360" y="39207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9" name="Picture 2"/>
          <p:cNvPicPr/>
          <p:nvPr/>
        </p:nvPicPr>
        <p:blipFill>
          <a:blip r:embed="rId4"/>
          <a:srcRect l="29024" t="32018" r="63272" b="54388"/>
          <a:stretch/>
        </p:blipFill>
        <p:spPr>
          <a:xfrm>
            <a:off x="3966480" y="4647240"/>
            <a:ext cx="855360" cy="855360"/>
          </a:xfrm>
          <a:prstGeom prst="rect">
            <a:avLst/>
          </a:prstGeom>
          <a:ln>
            <a:noFill/>
          </a:ln>
        </p:spPr>
      </p:pic>
      <p:sp>
        <p:nvSpPr>
          <p:cNvPr id="450" name="CustomShape 14"/>
          <p:cNvSpPr/>
          <p:nvPr/>
        </p:nvSpPr>
        <p:spPr>
          <a:xfrm>
            <a:off x="2037600" y="5433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5"/>
          <p:cNvSpPr/>
          <p:nvPr/>
        </p:nvSpPr>
        <p:spPr>
          <a:xfrm>
            <a:off x="2037600" y="62190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6"/>
          <p:cNvSpPr/>
          <p:nvPr/>
        </p:nvSpPr>
        <p:spPr>
          <a:xfrm>
            <a:off x="2037600" y="4516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17"/>
          <p:cNvSpPr/>
          <p:nvPr/>
        </p:nvSpPr>
        <p:spPr>
          <a:xfrm>
            <a:off x="6328800" y="490248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54" name="CustomShape 18"/>
          <p:cNvSpPr/>
          <p:nvPr/>
        </p:nvSpPr>
        <p:spPr>
          <a:xfrm>
            <a:off x="6328800" y="5688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Beta4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55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199120" y="5671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6" name="Picture 2"/>
          <p:cNvPicPr/>
          <p:nvPr/>
        </p:nvPicPr>
        <p:blipFill>
          <a:blip r:embed="rId7"/>
          <a:stretch/>
        </p:blipFill>
        <p:spPr>
          <a:xfrm>
            <a:off x="4249080" y="48481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7" name="Imagen 34"/>
          <p:cNvPicPr/>
          <p:nvPr/>
        </p:nvPicPr>
        <p:blipFill>
          <a:blip r:embed="rId8"/>
          <a:stretch/>
        </p:blipFill>
        <p:spPr>
          <a:xfrm>
            <a:off x="2234160" y="3062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8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243240" y="39337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9" name="CustomShape 19"/>
          <p:cNvSpPr/>
          <p:nvPr/>
        </p:nvSpPr>
        <p:spPr>
          <a:xfrm>
            <a:off x="6858000" y="1423080"/>
            <a:ext cx="285912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can have a regressor and, therefore, a beta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every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trial.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60" name="Picture 4"/>
          <p:cNvPicPr/>
          <p:nvPr/>
        </p:nvPicPr>
        <p:blipFill>
          <a:blip r:embed="rId3"/>
          <a:stretch/>
        </p:blipFill>
        <p:spPr>
          <a:xfrm>
            <a:off x="8044200" y="465048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61" name="Picture 4"/>
          <p:cNvPicPr/>
          <p:nvPr/>
        </p:nvPicPr>
        <p:blipFill>
          <a:blip r:embed="rId3"/>
          <a:stretch/>
        </p:blipFill>
        <p:spPr>
          <a:xfrm>
            <a:off x="8075520" y="5744880"/>
            <a:ext cx="976680" cy="1021320"/>
          </a:xfrm>
          <a:prstGeom prst="rect">
            <a:avLst/>
          </a:prstGeom>
          <a:ln w="5724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Different GLM (task) models. LSU is widely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univariate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 while LSA (or more complex models) are often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multivariate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464" name="Group 3"/>
          <p:cNvGrpSpPr/>
          <p:nvPr/>
        </p:nvGrpSpPr>
        <p:grpSpPr>
          <a:xfrm>
            <a:off x="5486400" y="2682000"/>
            <a:ext cx="3728880" cy="2925720"/>
            <a:chOff x="5486400" y="2682000"/>
            <a:chExt cx="3728880" cy="2925720"/>
          </a:xfrm>
        </p:grpSpPr>
        <p:sp>
          <p:nvSpPr>
            <p:cNvPr id="465" name="CustomShape 4"/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6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7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8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9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0" name="Picture 2"/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1" name="CustomShape 5"/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2" name="CustomShape 6"/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3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4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5" name="Picture 2"/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6" name="Picture 2"/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7" name="CustomShape 7"/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8" name="Picture 2"/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9" name="CustomShape 8"/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0" name="CustomShape 9"/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1" name="CustomShape 10"/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2" name="CustomShape 11"/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83" name="CustomShape 12"/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4" name="Picture 4"/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5" name="Picture 2"/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6" name="Imagen 34"/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87" name="Imagen 37"/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48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1442520" y="35344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48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2888280" y="27630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49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1447560" y="27630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491" name="CustomShape 13"/>
          <p:cNvSpPr/>
          <p:nvPr/>
        </p:nvSpPr>
        <p:spPr>
          <a:xfrm>
            <a:off x="1288080" y="26985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2" name="CustomShape 14"/>
          <p:cNvSpPr/>
          <p:nvPr/>
        </p:nvSpPr>
        <p:spPr>
          <a:xfrm>
            <a:off x="1394640" y="34812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2755440" y="3534480"/>
            <a:ext cx="1355760" cy="769680"/>
          </a:xfrm>
          <a:prstGeom prst="rect">
            <a:avLst/>
          </a:prstGeom>
          <a:ln>
            <a:noFill/>
          </a:ln>
        </p:spPr>
      </p:pic>
      <p:sp>
        <p:nvSpPr>
          <p:cNvPr id="494" name="CustomShape 15"/>
          <p:cNvSpPr/>
          <p:nvPr/>
        </p:nvSpPr>
        <p:spPr>
          <a:xfrm>
            <a:off x="1397880" y="42526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5" name="Imagen 34"/>
          <p:cNvPicPr/>
          <p:nvPr/>
        </p:nvPicPr>
        <p:blipFill>
          <a:blip r:embed="rId6"/>
          <a:stretch/>
        </p:blipFill>
        <p:spPr>
          <a:xfrm>
            <a:off x="1560960" y="29170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6" name="Imagen 37"/>
          <p:cNvPicPr/>
          <p:nvPr/>
        </p:nvPicPr>
        <p:blipFill>
          <a:blip r:embed="rId7"/>
          <a:srcRect t="11982" b="9774"/>
          <a:stretch/>
        </p:blipFill>
        <p:spPr>
          <a:xfrm>
            <a:off x="2298960" y="29185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7" name="Picture 4"/>
          <p:cNvPicPr/>
          <p:nvPr/>
        </p:nvPicPr>
        <p:blipFill>
          <a:blip r:embed="rId4"/>
          <a:srcRect l="11419" t="7196" r="26829"/>
          <a:stretch/>
        </p:blipFill>
        <p:spPr>
          <a:xfrm>
            <a:off x="3657600" y="36878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498" name="Picture 2"/>
          <p:cNvPicPr/>
          <p:nvPr/>
        </p:nvPicPr>
        <p:blipFill>
          <a:blip r:embed="rId5"/>
          <a:stretch/>
        </p:blipFill>
        <p:spPr>
          <a:xfrm>
            <a:off x="2926080" y="37238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499" name="CustomShape 16"/>
          <p:cNvSpPr/>
          <p:nvPr/>
        </p:nvSpPr>
        <p:spPr>
          <a:xfrm>
            <a:off x="2011680" y="1584720"/>
            <a:ext cx="1844640" cy="99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Unitary (LSU)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0" name="CustomShape 17"/>
          <p:cNvSpPr/>
          <p:nvPr/>
        </p:nvSpPr>
        <p:spPr>
          <a:xfrm>
            <a:off x="6293520" y="1536480"/>
            <a:ext cx="1569960" cy="998280"/>
          </a:xfrm>
          <a:prstGeom prst="rect">
            <a:avLst/>
          </a:prstGeom>
          <a:solidFill>
            <a:srgbClr val="F33DE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All (LSA)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1" name="CustomShape 18"/>
          <p:cNvSpPr/>
          <p:nvPr/>
        </p:nvSpPr>
        <p:spPr>
          <a:xfrm>
            <a:off x="3200400" y="6309360"/>
            <a:ext cx="6583320" cy="409680"/>
          </a:xfrm>
          <a:prstGeom prst="rect">
            <a:avLst/>
          </a:prstGeom>
          <a:solidFill>
            <a:srgbClr val="FFFFF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There are also more complex models: Least-Squares Separate (LSS), LS-1, LS-2...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2" name="CustomShape 19"/>
          <p:cNvSpPr/>
          <p:nvPr/>
        </p:nvSpPr>
        <p:spPr>
          <a:xfrm>
            <a:off x="4436280" y="3687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3" name="CustomShape 20"/>
          <p:cNvSpPr/>
          <p:nvPr/>
        </p:nvSpPr>
        <p:spPr>
          <a:xfrm>
            <a:off x="4480560" y="29563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4" name="CustomShape 21"/>
          <p:cNvSpPr/>
          <p:nvPr/>
        </p:nvSpPr>
        <p:spPr>
          <a:xfrm>
            <a:off x="1418760" y="4421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condition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05" name="CustomShape 22"/>
          <p:cNvSpPr/>
          <p:nvPr/>
        </p:nvSpPr>
        <p:spPr>
          <a:xfrm>
            <a:off x="5486400" y="5699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CustomShape 1"/>
          <p:cNvSpPr/>
          <p:nvPr/>
        </p:nvSpPr>
        <p:spPr>
          <a:xfrm>
            <a:off x="766800" y="739800"/>
            <a:ext cx="5176440" cy="4096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Interim recap.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7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0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0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1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11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2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14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5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6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17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18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19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21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22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23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24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5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26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27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8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9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30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31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2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3" name="CustomShape 6"/>
          <p:cNvSpPr/>
          <p:nvPr/>
        </p:nvSpPr>
        <p:spPr>
          <a:xfrm>
            <a:off x="756360" y="882360"/>
            <a:ext cx="5176440" cy="3061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do not want our results to be driven by (confounded with) other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34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35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6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7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8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9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0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41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43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4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45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46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7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48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49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0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1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52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53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4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5" name="CustomShape 6"/>
          <p:cNvSpPr/>
          <p:nvPr/>
        </p:nvSpPr>
        <p:spPr>
          <a:xfrm>
            <a:off x="756360" y="882360"/>
            <a:ext cx="5176440" cy="2786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Enter: Nuisance/confound regressors.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56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57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8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59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0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3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C96E200-291A-7441-BDA7-28E1C58690A1}"/>
              </a:ext>
            </a:extLst>
          </p:cNvPr>
          <p:cNvSpPr/>
          <p:nvPr/>
        </p:nvSpPr>
        <p:spPr>
          <a:xfrm>
            <a:off x="978120" y="4163400"/>
            <a:ext cx="4730702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latin typeface="Arial"/>
              </a:rPr>
              <a:t>What should nuisance regressor look like?</a:t>
            </a:r>
          </a:p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pc="-1" dirty="0">
                <a:latin typeface="Arial"/>
              </a:rPr>
              <a:t>One </a:t>
            </a:r>
            <a:r>
              <a:rPr lang="en-US" b="1" spc="-1" dirty="0">
                <a:latin typeface="Arial"/>
              </a:rPr>
              <a:t>value</a:t>
            </a:r>
            <a:r>
              <a:rPr lang="en-US" spc="-1" dirty="0">
                <a:latin typeface="Arial"/>
              </a:rPr>
              <a:t> per each </a:t>
            </a:r>
            <a:r>
              <a:rPr lang="en-US" b="1" spc="-1" dirty="0">
                <a:latin typeface="Arial"/>
              </a:rPr>
              <a:t>datapoint</a:t>
            </a:r>
            <a:r>
              <a:rPr lang="en-US" spc="-1" dirty="0">
                <a:latin typeface="Arial"/>
              </a:rPr>
              <a:t> in our data.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79839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D9B906-E3D5-4257-BB80-D7CC6BEF504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0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81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2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3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5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6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7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8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9" name="CustomShape 10"/>
          <p:cNvSpPr/>
          <p:nvPr/>
        </p:nvSpPr>
        <p:spPr>
          <a:xfrm>
            <a:off x="5912640" y="951480"/>
            <a:ext cx="3745440" cy="227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a collection of voxels (3D matrix) with a value (a number) in each cell.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value represents a different thing for anatomical and functional images. 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9" name="CustomShape 2"/>
          <p:cNvSpPr/>
          <p:nvPr/>
        </p:nvSpPr>
        <p:spPr>
          <a:xfrm>
            <a:off x="756360" y="820575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Some measures that we get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 free...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70" name="Imagen 569"/>
          <p:cNvPicPr/>
          <p:nvPr/>
        </p:nvPicPr>
        <p:blipFill>
          <a:blip r:embed="rId3"/>
          <a:stretch/>
        </p:blipFill>
        <p:spPr>
          <a:xfrm>
            <a:off x="2468880" y="2075760"/>
            <a:ext cx="6949440" cy="4416480"/>
          </a:xfrm>
          <a:prstGeom prst="rect">
            <a:avLst/>
          </a:prstGeom>
          <a:ln>
            <a:noFill/>
          </a:ln>
        </p:spPr>
      </p:pic>
      <p:sp>
        <p:nvSpPr>
          <p:cNvPr id="571" name="CustomShape 3"/>
          <p:cNvSpPr/>
          <p:nvPr/>
        </p:nvSpPr>
        <p:spPr>
          <a:xfrm>
            <a:off x="2482560" y="6400800"/>
            <a:ext cx="702720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3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data_fmri-analysis_intro/process-specific/preproc_data/fmriprep/sub-009.html</a:t>
            </a:r>
            <a:endParaRPr lang="en-US" sz="1300" b="0" i="1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3" name="CustomShape 2"/>
          <p:cNvSpPr/>
          <p:nvPr/>
        </p:nvSpPr>
        <p:spPr>
          <a:xfrm>
            <a:off x="756360" y="882360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we can identify the time course of each factor that we believe can influence our signal change, we can add them in our model.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74" name="Picture 4"/>
          <p:cNvPicPr/>
          <p:nvPr/>
        </p:nvPicPr>
        <p:blipFill>
          <a:blip r:embed="rId3"/>
          <a:stretch/>
        </p:blipFill>
        <p:spPr>
          <a:xfrm>
            <a:off x="8229600" y="22860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5" name="Picture 4"/>
          <p:cNvPicPr/>
          <p:nvPr/>
        </p:nvPicPr>
        <p:blipFill>
          <a:blip r:embed="rId3"/>
          <a:stretch/>
        </p:blipFill>
        <p:spPr>
          <a:xfrm>
            <a:off x="8229600" y="303408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6" name="Picture 4"/>
          <p:cNvPicPr/>
          <p:nvPr/>
        </p:nvPicPr>
        <p:blipFill>
          <a:blip r:embed="rId3"/>
          <a:stretch/>
        </p:blipFill>
        <p:spPr>
          <a:xfrm>
            <a:off x="8229600" y="3776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7" name="Picture 4"/>
          <p:cNvPicPr/>
          <p:nvPr/>
        </p:nvPicPr>
        <p:blipFill>
          <a:blip r:embed="rId3"/>
          <a:stretch/>
        </p:blipFill>
        <p:spPr>
          <a:xfrm>
            <a:off x="8229600" y="4541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8" name="Picture 4"/>
          <p:cNvPicPr/>
          <p:nvPr/>
        </p:nvPicPr>
        <p:blipFill>
          <a:blip r:embed="rId3"/>
          <a:stretch/>
        </p:blipFill>
        <p:spPr>
          <a:xfrm>
            <a:off x="8229600" y="525996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9" name="Imagen 578"/>
          <p:cNvPicPr/>
          <p:nvPr/>
        </p:nvPicPr>
        <p:blipFill>
          <a:blip r:embed="rId4"/>
          <a:stretch/>
        </p:blipFill>
        <p:spPr>
          <a:xfrm>
            <a:off x="792720" y="2382480"/>
            <a:ext cx="6979680" cy="374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81" name="CustomShape 2"/>
          <p:cNvSpPr/>
          <p:nvPr/>
        </p:nvSpPr>
        <p:spPr>
          <a:xfrm>
            <a:off x="756360" y="771147"/>
            <a:ext cx="8750520" cy="2206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Betas estimated from nuisance regressors are usually not of interest for our analysis, but they can account for an important portion of the variance in our signal.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is important to know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how many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we will include in our model because that will change the number of betas we get out of the regression!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8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1965600" y="42620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83" name="CustomShape 3"/>
          <p:cNvSpPr/>
          <p:nvPr/>
        </p:nvSpPr>
        <p:spPr>
          <a:xfrm>
            <a:off x="2651040" y="51544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4" name="CustomShape 4"/>
          <p:cNvSpPr/>
          <p:nvPr/>
        </p:nvSpPr>
        <p:spPr>
          <a:xfrm>
            <a:off x="2577960" y="52250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5" name="CustomShape 5"/>
          <p:cNvSpPr/>
          <p:nvPr/>
        </p:nvSpPr>
        <p:spPr>
          <a:xfrm>
            <a:off x="3348360" y="52588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6" name="Line 6"/>
          <p:cNvSpPr/>
          <p:nvPr/>
        </p:nvSpPr>
        <p:spPr>
          <a:xfrm flipV="1">
            <a:off x="3626280" y="509652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7" name="Line 7"/>
          <p:cNvSpPr/>
          <p:nvPr/>
        </p:nvSpPr>
        <p:spPr>
          <a:xfrm>
            <a:off x="2892240" y="503604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8" name="CustomShape 8"/>
          <p:cNvSpPr/>
          <p:nvPr/>
        </p:nvSpPr>
        <p:spPr>
          <a:xfrm>
            <a:off x="4713480" y="342900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9" name="CustomShape 9"/>
          <p:cNvSpPr/>
          <p:nvPr/>
        </p:nvSpPr>
        <p:spPr>
          <a:xfrm flipH="1">
            <a:off x="4977000" y="3693240"/>
            <a:ext cx="478440" cy="927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91" name="CustomShape 2"/>
          <p:cNvSpPr/>
          <p:nvPr/>
        </p:nvSpPr>
        <p:spPr>
          <a:xfrm>
            <a:off x="756360" y="882360"/>
            <a:ext cx="8750520" cy="749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59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5605920" y="47462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93" name="CustomShape 3"/>
          <p:cNvSpPr/>
          <p:nvPr/>
        </p:nvSpPr>
        <p:spPr>
          <a:xfrm>
            <a:off x="6291360" y="56386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4"/>
          <p:cNvSpPr/>
          <p:nvPr/>
        </p:nvSpPr>
        <p:spPr>
          <a:xfrm>
            <a:off x="6218280" y="57092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5" name="CustomShape 5"/>
          <p:cNvSpPr/>
          <p:nvPr/>
        </p:nvSpPr>
        <p:spPr>
          <a:xfrm>
            <a:off x="6988680" y="57430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6" name="Line 6"/>
          <p:cNvSpPr/>
          <p:nvPr/>
        </p:nvSpPr>
        <p:spPr>
          <a:xfrm flipV="1">
            <a:off x="7266960" y="558036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7" name="Line 7"/>
          <p:cNvSpPr/>
          <p:nvPr/>
        </p:nvSpPr>
        <p:spPr>
          <a:xfrm>
            <a:off x="6532920" y="551988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8" name="CustomShape 8"/>
          <p:cNvSpPr/>
          <p:nvPr/>
        </p:nvSpPr>
        <p:spPr>
          <a:xfrm>
            <a:off x="8336520" y="432792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9" name="CustomShape 9"/>
          <p:cNvSpPr/>
          <p:nvPr/>
        </p:nvSpPr>
        <p:spPr>
          <a:xfrm flipH="1">
            <a:off x="8606160" y="4592160"/>
            <a:ext cx="473040" cy="463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CustomShape 10"/>
          <p:cNvSpPr/>
          <p:nvPr/>
        </p:nvSpPr>
        <p:spPr>
          <a:xfrm>
            <a:off x="7054200" y="37008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Should we convolve our nuisance regressors with an HRF?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601" name="Imagen 600"/>
          <p:cNvPicPr/>
          <p:nvPr/>
        </p:nvPicPr>
        <p:blipFill>
          <a:blip r:embed="rId4"/>
          <a:stretch/>
        </p:blipFill>
        <p:spPr>
          <a:xfrm>
            <a:off x="914400" y="1650960"/>
            <a:ext cx="4297680" cy="2098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1365912" y="2726016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2811672" y="1954536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1370952" y="1954536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8" name="CustomShape 4"/>
          <p:cNvSpPr/>
          <p:nvPr/>
        </p:nvSpPr>
        <p:spPr>
          <a:xfrm>
            <a:off x="1330992" y="4960888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2678832" y="2726016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1484352" y="2108616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2222352" y="2110056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3580992" y="2879376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2849472" y="2915376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5375783" y="1767212"/>
            <a:ext cx="3542929" cy="739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Can you relate these two figures?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1249272" y="3495696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03E6031A-D312-8944-80CB-E4CEB4657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80277"/>
              </p:ext>
            </p:extLst>
          </p:nvPr>
        </p:nvGraphicFramePr>
        <p:xfrm>
          <a:off x="1484352" y="4050456"/>
          <a:ext cx="2442239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448">
                  <a:extLst>
                    <a:ext uri="{9D8B030D-6E8A-4147-A177-3AD203B41FA5}">
                      <a16:colId xmlns:a16="http://schemas.microsoft.com/office/drawing/2014/main" val="2382971886"/>
                    </a:ext>
                  </a:extLst>
                </a:gridCol>
                <a:gridCol w="361848">
                  <a:extLst>
                    <a:ext uri="{9D8B030D-6E8A-4147-A177-3AD203B41FA5}">
                      <a16:colId xmlns:a16="http://schemas.microsoft.com/office/drawing/2014/main" val="2348608937"/>
                    </a:ext>
                  </a:extLst>
                </a:gridCol>
                <a:gridCol w="371628">
                  <a:extLst>
                    <a:ext uri="{9D8B030D-6E8A-4147-A177-3AD203B41FA5}">
                      <a16:colId xmlns:a16="http://schemas.microsoft.com/office/drawing/2014/main" val="2288116141"/>
                    </a:ext>
                  </a:extLst>
                </a:gridCol>
                <a:gridCol w="273831">
                  <a:extLst>
                    <a:ext uri="{9D8B030D-6E8A-4147-A177-3AD203B41FA5}">
                      <a16:colId xmlns:a16="http://schemas.microsoft.com/office/drawing/2014/main" val="3802322053"/>
                    </a:ext>
                  </a:extLst>
                </a:gridCol>
                <a:gridCol w="352068">
                  <a:extLst>
                    <a:ext uri="{9D8B030D-6E8A-4147-A177-3AD203B41FA5}">
                      <a16:colId xmlns:a16="http://schemas.microsoft.com/office/drawing/2014/main" val="683837762"/>
                    </a:ext>
                  </a:extLst>
                </a:gridCol>
                <a:gridCol w="366738">
                  <a:extLst>
                    <a:ext uri="{9D8B030D-6E8A-4147-A177-3AD203B41FA5}">
                      <a16:colId xmlns:a16="http://schemas.microsoft.com/office/drawing/2014/main" val="1460634147"/>
                    </a:ext>
                  </a:extLst>
                </a:gridCol>
                <a:gridCol w="371678">
                  <a:extLst>
                    <a:ext uri="{9D8B030D-6E8A-4147-A177-3AD203B41FA5}">
                      <a16:colId xmlns:a16="http://schemas.microsoft.com/office/drawing/2014/main" val="12700337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026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775605"/>
                  </a:ext>
                </a:extLst>
              </a:tr>
            </a:tbl>
          </a:graphicData>
        </a:graphic>
      </p:graphicFrame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1308890" y="3539776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1233072" y="4960888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1365912" y="2726016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2811672" y="1954536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1370952" y="1954536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8" name="CustomShape 4"/>
          <p:cNvSpPr/>
          <p:nvPr/>
        </p:nvSpPr>
        <p:spPr>
          <a:xfrm>
            <a:off x="1330992" y="4960888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2678832" y="2726016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1484352" y="2108616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2222352" y="2110056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3580992" y="2879376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2849472" y="2915376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5375784" y="1767212"/>
            <a:ext cx="2191208" cy="739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Can you still do it?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1249272" y="3495696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03E6031A-D312-8944-80CB-E4CEB4657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978370"/>
              </p:ext>
            </p:extLst>
          </p:nvPr>
        </p:nvGraphicFramePr>
        <p:xfrm>
          <a:off x="1484352" y="4050456"/>
          <a:ext cx="2442239" cy="741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448">
                  <a:extLst>
                    <a:ext uri="{9D8B030D-6E8A-4147-A177-3AD203B41FA5}">
                      <a16:colId xmlns:a16="http://schemas.microsoft.com/office/drawing/2014/main" val="2382971886"/>
                    </a:ext>
                  </a:extLst>
                </a:gridCol>
                <a:gridCol w="361848">
                  <a:extLst>
                    <a:ext uri="{9D8B030D-6E8A-4147-A177-3AD203B41FA5}">
                      <a16:colId xmlns:a16="http://schemas.microsoft.com/office/drawing/2014/main" val="2348608937"/>
                    </a:ext>
                  </a:extLst>
                </a:gridCol>
                <a:gridCol w="371628">
                  <a:extLst>
                    <a:ext uri="{9D8B030D-6E8A-4147-A177-3AD203B41FA5}">
                      <a16:colId xmlns:a16="http://schemas.microsoft.com/office/drawing/2014/main" val="2288116141"/>
                    </a:ext>
                  </a:extLst>
                </a:gridCol>
                <a:gridCol w="273831">
                  <a:extLst>
                    <a:ext uri="{9D8B030D-6E8A-4147-A177-3AD203B41FA5}">
                      <a16:colId xmlns:a16="http://schemas.microsoft.com/office/drawing/2014/main" val="3802322053"/>
                    </a:ext>
                  </a:extLst>
                </a:gridCol>
                <a:gridCol w="352068">
                  <a:extLst>
                    <a:ext uri="{9D8B030D-6E8A-4147-A177-3AD203B41FA5}">
                      <a16:colId xmlns:a16="http://schemas.microsoft.com/office/drawing/2014/main" val="683837762"/>
                    </a:ext>
                  </a:extLst>
                </a:gridCol>
                <a:gridCol w="366738">
                  <a:extLst>
                    <a:ext uri="{9D8B030D-6E8A-4147-A177-3AD203B41FA5}">
                      <a16:colId xmlns:a16="http://schemas.microsoft.com/office/drawing/2014/main" val="1460634147"/>
                    </a:ext>
                  </a:extLst>
                </a:gridCol>
                <a:gridCol w="371678">
                  <a:extLst>
                    <a:ext uri="{9D8B030D-6E8A-4147-A177-3AD203B41FA5}">
                      <a16:colId xmlns:a16="http://schemas.microsoft.com/office/drawing/2014/main" val="12700337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9026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5775605"/>
                  </a:ext>
                </a:extLst>
              </a:tr>
            </a:tbl>
          </a:graphicData>
        </a:graphic>
      </p:graphicFrame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1308890" y="3539776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1233072" y="4960888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645307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4720100" y="2884792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65860" y="2113312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4725140" y="2113312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8" name="CustomShape 4"/>
          <p:cNvSpPr/>
          <p:nvPr/>
        </p:nvSpPr>
        <p:spPr>
          <a:xfrm rot="5400000">
            <a:off x="7826558" y="3602812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6033020" y="2884792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4838540" y="2267392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5576540" y="2268832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6935180" y="3038152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6203660" y="3074152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1055876" y="1642824"/>
            <a:ext cx="2191208" cy="739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What about now?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4603460" y="3654472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4663078" y="3698552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9272495" y="2019024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202713E-FC9F-B74C-9684-20459E634D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 flipV="1">
            <a:off x="7531477" y="2878680"/>
            <a:ext cx="2588648" cy="85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58369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4720100" y="2884792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65860" y="2113312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4725140" y="2113312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8" name="CustomShape 4"/>
          <p:cNvSpPr/>
          <p:nvPr/>
        </p:nvSpPr>
        <p:spPr>
          <a:xfrm rot="5400000">
            <a:off x="7826558" y="3602812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6033020" y="2884792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4838540" y="2267392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5576540" y="2268832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6935180" y="3038152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6203660" y="3074152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1055876" y="1642824"/>
            <a:ext cx="2191208" cy="739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What about now?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4603460" y="3654472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4663078" y="3698552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9272495" y="2019024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8186744-332E-A642-92B2-6938FD5627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 flipV="1">
            <a:off x="7413262" y="2957146"/>
            <a:ext cx="2732918" cy="85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705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3430456" y="2842833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4876216" y="2071353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3435496" y="2071353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8" name="CustomShape 4"/>
          <p:cNvSpPr/>
          <p:nvPr/>
        </p:nvSpPr>
        <p:spPr>
          <a:xfrm rot="5400000">
            <a:off x="7826558" y="3602812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4743376" y="2842833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3548896" y="2225433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4286896" y="2226873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645536" y="2996193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4914016" y="3032193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1055876" y="1642824"/>
            <a:ext cx="2191208" cy="739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What about now?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3313816" y="3612513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3373434" y="3656593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9272495" y="2019024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graphicFrame>
        <p:nvGraphicFramePr>
          <p:cNvPr id="3" name="Tabla 3">
            <a:extLst>
              <a:ext uri="{FF2B5EF4-FFF2-40B4-BE49-F238E27FC236}">
                <a16:creationId xmlns:a16="http://schemas.microsoft.com/office/drawing/2014/main" id="{B81CD7A7-89B9-574E-96BF-B368B0B0CB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869225"/>
              </p:ext>
            </p:extLst>
          </p:nvPr>
        </p:nvGraphicFramePr>
        <p:xfrm>
          <a:off x="6729675" y="2103913"/>
          <a:ext cx="1496979" cy="2732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993">
                  <a:extLst>
                    <a:ext uri="{9D8B030D-6E8A-4147-A177-3AD203B41FA5}">
                      <a16:colId xmlns:a16="http://schemas.microsoft.com/office/drawing/2014/main" val="2973514181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2159601069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1169213894"/>
                    </a:ext>
                  </a:extLst>
                </a:gridCol>
              </a:tblGrid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683722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12273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462160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39798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66697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984316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97253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20" name="CustomShape 6">
                <a:extLst>
                  <a:ext uri="{FF2B5EF4-FFF2-40B4-BE49-F238E27FC236}">
                    <a16:creationId xmlns:a16="http://schemas.microsoft.com/office/drawing/2014/main" id="{8544F707-DBA6-4647-AF5A-32D5D7BFA994}"/>
                  </a:ext>
                </a:extLst>
              </p:cNvPr>
              <p:cNvSpPr/>
              <p:nvPr/>
            </p:nvSpPr>
            <p:spPr>
              <a:xfrm>
                <a:off x="6713642" y="4899876"/>
                <a:ext cx="487312" cy="36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sz="1800" b="0" i="1" strike="noStrike" spc="-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800" b="0" strike="noStrike" spc="-1" dirty="0">
                    <a:solidFill>
                      <a:srgbClr val="000000"/>
                    </a:solidFill>
                    <a:latin typeface="Arial"/>
                    <a:ea typeface="DejaVu Sans"/>
                  </a:rPr>
                  <a:t>1</a:t>
                </a:r>
                <a:endParaRPr lang="en-US" sz="1800" b="0" strike="noStrike" spc="-1" dirty="0">
                  <a:latin typeface="Arial"/>
                </a:endParaRPr>
              </a:p>
            </p:txBody>
          </p:sp>
        </mc:Choice>
        <mc:Fallback>
          <p:sp>
            <p:nvSpPr>
              <p:cNvPr id="20" name="CustomShape 6">
                <a:extLst>
                  <a:ext uri="{FF2B5EF4-FFF2-40B4-BE49-F238E27FC236}">
                    <a16:creationId xmlns:a16="http://schemas.microsoft.com/office/drawing/2014/main" id="{8544F707-DBA6-4647-AF5A-32D5D7BFA9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3642" y="4899876"/>
                <a:ext cx="487312" cy="363240"/>
              </a:xfrm>
              <a:prstGeom prst="rect">
                <a:avLst/>
              </a:prstGeom>
              <a:blipFill>
                <a:blip r:embed="rId8"/>
                <a:stretch>
                  <a:fillRect l="-2564" t="-6667" r="-5128" b="-2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CustomShape 6">
                <a:extLst>
                  <a:ext uri="{FF2B5EF4-FFF2-40B4-BE49-F238E27FC236}">
                    <a16:creationId xmlns:a16="http://schemas.microsoft.com/office/drawing/2014/main" id="{0BAAA43E-4300-5040-AAEA-469AC7E3B4A6}"/>
                  </a:ext>
                </a:extLst>
              </p:cNvPr>
              <p:cNvSpPr/>
              <p:nvPr/>
            </p:nvSpPr>
            <p:spPr>
              <a:xfrm>
                <a:off x="7200954" y="4911052"/>
                <a:ext cx="487312" cy="36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sz="1800" b="0" i="1" strike="noStrike" spc="-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800" b="0" strike="noStrike" spc="-1" dirty="0">
                    <a:solidFill>
                      <a:srgbClr val="000000"/>
                    </a:solidFill>
                    <a:latin typeface="Arial"/>
                    <a:ea typeface="DejaVu Sans"/>
                  </a:rPr>
                  <a:t>2</a:t>
                </a:r>
                <a:endParaRPr lang="en-US" sz="1800" b="0" strike="noStrike" spc="-1" dirty="0">
                  <a:latin typeface="Arial"/>
                </a:endParaRPr>
              </a:p>
            </p:txBody>
          </p:sp>
        </mc:Choice>
        <mc:Fallback>
          <p:sp>
            <p:nvSpPr>
              <p:cNvPr id="21" name="CustomShape 6">
                <a:extLst>
                  <a:ext uri="{FF2B5EF4-FFF2-40B4-BE49-F238E27FC236}">
                    <a16:creationId xmlns:a16="http://schemas.microsoft.com/office/drawing/2014/main" id="{0BAAA43E-4300-5040-AAEA-469AC7E3B4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0954" y="4911052"/>
                <a:ext cx="487312" cy="363240"/>
              </a:xfrm>
              <a:prstGeom prst="rect">
                <a:avLst/>
              </a:prstGeom>
              <a:blipFill>
                <a:blip r:embed="rId9"/>
                <a:stretch>
                  <a:fillRect l="-2500" t="-6667" r="-2500" b="-2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2" name="CustomShape 6">
                <a:extLst>
                  <a:ext uri="{FF2B5EF4-FFF2-40B4-BE49-F238E27FC236}">
                    <a16:creationId xmlns:a16="http://schemas.microsoft.com/office/drawing/2014/main" id="{F921B2A6-85B4-934C-9E05-7CDC33999A1A}"/>
                  </a:ext>
                </a:extLst>
              </p:cNvPr>
              <p:cNvSpPr/>
              <p:nvPr/>
            </p:nvSpPr>
            <p:spPr>
              <a:xfrm>
                <a:off x="7724333" y="4899876"/>
                <a:ext cx="487312" cy="3632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a:rPr lang="en-US" sz="1800" b="0" i="1" strike="noStrike" spc="-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sz="1800" b="0" strike="noStrike" spc="-1" dirty="0">
                    <a:solidFill>
                      <a:srgbClr val="000000"/>
                    </a:solidFill>
                    <a:latin typeface="Arial"/>
                    <a:ea typeface="DejaVu Sans"/>
                  </a:rPr>
                  <a:t>3</a:t>
                </a:r>
                <a:endParaRPr lang="en-US" sz="1800" b="0" strike="noStrike" spc="-1" dirty="0">
                  <a:latin typeface="Arial"/>
                </a:endParaRPr>
              </a:p>
            </p:txBody>
          </p:sp>
        </mc:Choice>
        <mc:Fallback>
          <p:sp>
            <p:nvSpPr>
              <p:cNvPr id="22" name="CustomShape 6">
                <a:extLst>
                  <a:ext uri="{FF2B5EF4-FFF2-40B4-BE49-F238E27FC236}">
                    <a16:creationId xmlns:a16="http://schemas.microsoft.com/office/drawing/2014/main" id="{F921B2A6-85B4-934C-9E05-7CDC33999A1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24333" y="4899876"/>
                <a:ext cx="487312" cy="363240"/>
              </a:xfrm>
              <a:prstGeom prst="rect">
                <a:avLst/>
              </a:prstGeom>
              <a:blipFill>
                <a:blip r:embed="rId10"/>
                <a:stretch>
                  <a:fillRect l="-5128" t="-6667" r="-2564" b="-2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CustomShape 6">
                <a:extLst>
                  <a:ext uri="{FF2B5EF4-FFF2-40B4-BE49-F238E27FC236}">
                    <a16:creationId xmlns:a16="http://schemas.microsoft.com/office/drawing/2014/main" id="{337E2BEA-A84D-264E-BE42-EE4AA7A698E3}"/>
                  </a:ext>
                </a:extLst>
              </p:cNvPr>
              <p:cNvSpPr/>
              <p:nvPr/>
            </p:nvSpPr>
            <p:spPr>
              <a:xfrm>
                <a:off x="6713642" y="1807895"/>
                <a:ext cx="487312" cy="26008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s-ES" sz="1100" b="0" i="0" strike="noStrike" spc="-1" smtClean="0">
                          <a:latin typeface="Cambria Math" panose="02040503050406030204" pitchFamily="18" charset="0"/>
                        </a:rPr>
                        <m:t>Cond</m:t>
                      </m:r>
                      <m:r>
                        <a:rPr lang="es-ES" sz="1100" b="0" i="0" strike="noStrike" spc="-1" smtClean="0"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1100" b="0" strike="noStrike" spc="-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23" name="CustomShape 6">
                <a:extLst>
                  <a:ext uri="{FF2B5EF4-FFF2-40B4-BE49-F238E27FC236}">
                    <a16:creationId xmlns:a16="http://schemas.microsoft.com/office/drawing/2014/main" id="{337E2BEA-A84D-264E-BE42-EE4AA7A698E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13642" y="1807895"/>
                <a:ext cx="487312" cy="260081"/>
              </a:xfrm>
              <a:prstGeom prst="rect">
                <a:avLst/>
              </a:prstGeom>
              <a:blipFill>
                <a:blip r:embed="rId11"/>
                <a:stretch>
                  <a:fillRect r="-1025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CustomShape 6">
                <a:extLst>
                  <a:ext uri="{FF2B5EF4-FFF2-40B4-BE49-F238E27FC236}">
                    <a16:creationId xmlns:a16="http://schemas.microsoft.com/office/drawing/2014/main" id="{B48C4312-3434-2D4D-B184-09F91E1342B2}"/>
                  </a:ext>
                </a:extLst>
              </p:cNvPr>
              <p:cNvSpPr/>
              <p:nvPr/>
            </p:nvSpPr>
            <p:spPr>
              <a:xfrm>
                <a:off x="7766189" y="1822422"/>
                <a:ext cx="487312" cy="26008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1100" b="0" i="0" strike="noStrike" spc="-1" smtClean="0">
                          <a:latin typeface="Cambria Math" panose="02040503050406030204" pitchFamily="18" charset="0"/>
                        </a:rPr>
                        <m:t>?</m:t>
                      </m:r>
                    </m:oMath>
                  </m:oMathPara>
                </a14:m>
                <a:endParaRPr lang="en-US" sz="1100" b="0" strike="noStrike" spc="-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24" name="CustomShape 6">
                <a:extLst>
                  <a:ext uri="{FF2B5EF4-FFF2-40B4-BE49-F238E27FC236}">
                    <a16:creationId xmlns:a16="http://schemas.microsoft.com/office/drawing/2014/main" id="{B48C4312-3434-2D4D-B184-09F91E1342B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66189" y="1822422"/>
                <a:ext cx="487312" cy="260081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CustomShape 6">
                <a:extLst>
                  <a:ext uri="{FF2B5EF4-FFF2-40B4-BE49-F238E27FC236}">
                    <a16:creationId xmlns:a16="http://schemas.microsoft.com/office/drawing/2014/main" id="{941D6030-267E-1F4A-B0D7-51EE7BB0A6A0}"/>
                  </a:ext>
                </a:extLst>
              </p:cNvPr>
              <p:cNvSpPr/>
              <p:nvPr/>
            </p:nvSpPr>
            <p:spPr>
              <a:xfrm>
                <a:off x="7234508" y="1803066"/>
                <a:ext cx="487312" cy="26008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  <p:txBody>
              <a:bodyPr wrap="none" lIns="90000" tIns="45000" rIns="90000" bIns="45000"/>
              <a:lstStyle/>
              <a:p>
                <a:pPr>
                  <a:lnSpc>
                    <a:spcPct val="10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1100" b="0" i="0" strike="noStrike" spc="-1" smtClean="0">
                        <a:latin typeface="Cambria Math" panose="02040503050406030204" pitchFamily="18" charset="0"/>
                      </a:rPr>
                      <m:t>Cond</m:t>
                    </m:r>
                  </m:oMath>
                </a14:m>
                <a:r>
                  <a:rPr lang="en-US" sz="1100" b="0" strike="noStrike" spc="-1" dirty="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</a:p>
            </p:txBody>
          </p:sp>
        </mc:Choice>
        <mc:Fallback>
          <p:sp>
            <p:nvSpPr>
              <p:cNvPr id="25" name="CustomShape 6">
                <a:extLst>
                  <a:ext uri="{FF2B5EF4-FFF2-40B4-BE49-F238E27FC236}">
                    <a16:creationId xmlns:a16="http://schemas.microsoft.com/office/drawing/2014/main" id="{941D6030-267E-1F4A-B0D7-51EE7BB0A6A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4508" y="1803066"/>
                <a:ext cx="487312" cy="260081"/>
              </a:xfrm>
              <a:prstGeom prst="rect">
                <a:avLst/>
              </a:prstGeom>
              <a:blipFill>
                <a:blip r:embed="rId13"/>
                <a:stretch>
                  <a:fillRect r="-12500" b="-1428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147679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2166496" y="1989777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2226114" y="2033857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1CC9654B-9B02-3C48-9DA4-3B080F625513}"/>
              </a:ext>
            </a:extLst>
          </p:cNvPr>
          <p:cNvPicPr/>
          <p:nvPr/>
        </p:nvPicPr>
        <p:blipFill>
          <a:blip r:embed="rId3"/>
          <a:srcRect l="12360" t="51270" r="51356" b="27177"/>
          <a:stretch/>
        </p:blipFill>
        <p:spPr>
          <a:xfrm>
            <a:off x="1400760" y="3270744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7" name="CustomShape 9">
            <a:extLst>
              <a:ext uri="{FF2B5EF4-FFF2-40B4-BE49-F238E27FC236}">
                <a16:creationId xmlns:a16="http://schemas.microsoft.com/office/drawing/2014/main" id="{18BA6D92-9DDF-2B42-938C-510514A82A21}"/>
              </a:ext>
            </a:extLst>
          </p:cNvPr>
          <p:cNvSpPr/>
          <p:nvPr/>
        </p:nvSpPr>
        <p:spPr>
          <a:xfrm>
            <a:off x="1114920" y="3209544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E13408EC-F702-B94D-BA5D-DAD8D50F99A8}"/>
              </a:ext>
            </a:extLst>
          </p:cNvPr>
          <p:cNvPicPr/>
          <p:nvPr/>
        </p:nvPicPr>
        <p:blipFill>
          <a:blip r:embed="rId3"/>
          <a:srcRect l="12360" t="32007" r="53001" b="54371"/>
          <a:stretch/>
        </p:blipFill>
        <p:spPr>
          <a:xfrm>
            <a:off x="1329120" y="1714104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9" name="CustomShape 11">
            <a:extLst>
              <a:ext uri="{FF2B5EF4-FFF2-40B4-BE49-F238E27FC236}">
                <a16:creationId xmlns:a16="http://schemas.microsoft.com/office/drawing/2014/main" id="{0677A74F-BEEF-0946-BCCD-D3C6AA883334}"/>
              </a:ext>
            </a:extLst>
          </p:cNvPr>
          <p:cNvSpPr/>
          <p:nvPr/>
        </p:nvSpPr>
        <p:spPr>
          <a:xfrm>
            <a:off x="1114920" y="1642824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" name="CustomShape 12">
            <a:extLst>
              <a:ext uri="{FF2B5EF4-FFF2-40B4-BE49-F238E27FC236}">
                <a16:creationId xmlns:a16="http://schemas.microsoft.com/office/drawing/2014/main" id="{4DD69EAC-B06D-934F-8F02-FD0D6D37F52A}"/>
              </a:ext>
            </a:extLst>
          </p:cNvPr>
          <p:cNvSpPr/>
          <p:nvPr/>
        </p:nvSpPr>
        <p:spPr>
          <a:xfrm>
            <a:off x="1257840" y="2512224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" name="CustomShape 13">
            <a:extLst>
              <a:ext uri="{FF2B5EF4-FFF2-40B4-BE49-F238E27FC236}">
                <a16:creationId xmlns:a16="http://schemas.microsoft.com/office/drawing/2014/main" id="{FAD62DC9-D996-8040-B274-C99ADAC443A8}"/>
              </a:ext>
            </a:extLst>
          </p:cNvPr>
          <p:cNvSpPr/>
          <p:nvPr/>
        </p:nvSpPr>
        <p:spPr>
          <a:xfrm>
            <a:off x="1307880" y="2524464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" name="CustomShape 14">
            <a:extLst>
              <a:ext uri="{FF2B5EF4-FFF2-40B4-BE49-F238E27FC236}">
                <a16:creationId xmlns:a16="http://schemas.microsoft.com/office/drawing/2014/main" id="{365A0C51-0759-4F45-B0B1-57DB4B70591C}"/>
              </a:ext>
            </a:extLst>
          </p:cNvPr>
          <p:cNvSpPr/>
          <p:nvPr/>
        </p:nvSpPr>
        <p:spPr>
          <a:xfrm>
            <a:off x="766800" y="1722744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" name="CustomShape 15">
            <a:extLst>
              <a:ext uri="{FF2B5EF4-FFF2-40B4-BE49-F238E27FC236}">
                <a16:creationId xmlns:a16="http://schemas.microsoft.com/office/drawing/2014/main" id="{65B249A2-BD27-9C47-9DFF-1B227E1BEDB5}"/>
              </a:ext>
            </a:extLst>
          </p:cNvPr>
          <p:cNvSpPr/>
          <p:nvPr/>
        </p:nvSpPr>
        <p:spPr>
          <a:xfrm>
            <a:off x="784080" y="2214144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4" name="Picture 4">
            <a:extLst>
              <a:ext uri="{FF2B5EF4-FFF2-40B4-BE49-F238E27FC236}">
                <a16:creationId xmlns:a16="http://schemas.microsoft.com/office/drawing/2014/main" id="{BF4F1EA9-C3A8-CD40-B91D-CC7C5AFBE7D3}"/>
              </a:ext>
            </a:extLst>
          </p:cNvPr>
          <p:cNvPicPr/>
          <p:nvPr/>
        </p:nvPicPr>
        <p:blipFill>
          <a:blip r:embed="rId4"/>
          <a:srcRect l="11419" t="7196" r="26829"/>
          <a:stretch/>
        </p:blipFill>
        <p:spPr>
          <a:xfrm>
            <a:off x="4439880" y="1890144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78544ECA-B27F-0B45-8D7B-B1C2B4BC187B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3458520" y="1878264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" name="Imagen 43">
            <a:extLst>
              <a:ext uri="{FF2B5EF4-FFF2-40B4-BE49-F238E27FC236}">
                <a16:creationId xmlns:a16="http://schemas.microsoft.com/office/drawing/2014/main" id="{17E86A59-432F-5940-A6BC-2A4AB381CDCD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481760" y="1884384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Imagen 44">
            <a:extLst>
              <a:ext uri="{FF2B5EF4-FFF2-40B4-BE49-F238E27FC236}">
                <a16:creationId xmlns:a16="http://schemas.microsoft.com/office/drawing/2014/main" id="{7603BECB-96F3-D843-82F4-E60980CEFE4C}"/>
              </a:ext>
            </a:extLst>
          </p:cNvPr>
          <p:cNvPicPr/>
          <p:nvPr/>
        </p:nvPicPr>
        <p:blipFill>
          <a:blip r:embed="rId7"/>
          <a:srcRect t="11982" b="9774"/>
          <a:stretch/>
        </p:blipFill>
        <p:spPr>
          <a:xfrm>
            <a:off x="2471760" y="1886184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35979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6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97" name="CustomShape 7"/>
          <p:cNvSpPr/>
          <p:nvPr/>
        </p:nvSpPr>
        <p:spPr>
          <a:xfrm>
            <a:off x="3940920" y="951480"/>
            <a:ext cx="476928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look like when looked through a MR scanner?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608" name="CustomShape 4"/>
          <p:cNvSpPr/>
          <p:nvPr/>
        </p:nvSpPr>
        <p:spPr>
          <a:xfrm rot="5400000">
            <a:off x="5466232" y="3132324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5" name="CustomShape 6"/>
          <p:cNvSpPr/>
          <p:nvPr/>
        </p:nvSpPr>
        <p:spPr>
          <a:xfrm>
            <a:off x="2166496" y="1989777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5964AAA1-8E55-5145-A5CD-493BF2C50ACB}"/>
              </a:ext>
            </a:extLst>
          </p:cNvPr>
          <p:cNvSpPr/>
          <p:nvPr/>
        </p:nvSpPr>
        <p:spPr>
          <a:xfrm>
            <a:off x="2226114" y="2033857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428E6D7F-F5A3-974E-A02A-0E80CBA06B3E}"/>
              </a:ext>
            </a:extLst>
          </p:cNvPr>
          <p:cNvSpPr/>
          <p:nvPr/>
        </p:nvSpPr>
        <p:spPr>
          <a:xfrm>
            <a:off x="6205799" y="1609850"/>
            <a:ext cx="674759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1CC9654B-9B02-3C48-9DA4-3B080F625513}"/>
              </a:ext>
            </a:extLst>
          </p:cNvPr>
          <p:cNvPicPr/>
          <p:nvPr/>
        </p:nvPicPr>
        <p:blipFill>
          <a:blip r:embed="rId3"/>
          <a:srcRect l="12360" t="51270" r="51356" b="27177"/>
          <a:stretch/>
        </p:blipFill>
        <p:spPr>
          <a:xfrm>
            <a:off x="1400760" y="3270744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7" name="CustomShape 9">
            <a:extLst>
              <a:ext uri="{FF2B5EF4-FFF2-40B4-BE49-F238E27FC236}">
                <a16:creationId xmlns:a16="http://schemas.microsoft.com/office/drawing/2014/main" id="{18BA6D92-9DDF-2B42-938C-510514A82A21}"/>
              </a:ext>
            </a:extLst>
          </p:cNvPr>
          <p:cNvSpPr/>
          <p:nvPr/>
        </p:nvSpPr>
        <p:spPr>
          <a:xfrm>
            <a:off x="1114920" y="3209544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" name="Picture 2">
            <a:extLst>
              <a:ext uri="{FF2B5EF4-FFF2-40B4-BE49-F238E27FC236}">
                <a16:creationId xmlns:a16="http://schemas.microsoft.com/office/drawing/2014/main" id="{E13408EC-F702-B94D-BA5D-DAD8D50F99A8}"/>
              </a:ext>
            </a:extLst>
          </p:cNvPr>
          <p:cNvPicPr/>
          <p:nvPr/>
        </p:nvPicPr>
        <p:blipFill>
          <a:blip r:embed="rId3"/>
          <a:srcRect l="12360" t="32007" r="53001" b="54371"/>
          <a:stretch/>
        </p:blipFill>
        <p:spPr>
          <a:xfrm>
            <a:off x="1329120" y="1714104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9" name="CustomShape 11">
            <a:extLst>
              <a:ext uri="{FF2B5EF4-FFF2-40B4-BE49-F238E27FC236}">
                <a16:creationId xmlns:a16="http://schemas.microsoft.com/office/drawing/2014/main" id="{0677A74F-BEEF-0946-BCCD-D3C6AA883334}"/>
              </a:ext>
            </a:extLst>
          </p:cNvPr>
          <p:cNvSpPr/>
          <p:nvPr/>
        </p:nvSpPr>
        <p:spPr>
          <a:xfrm>
            <a:off x="1114920" y="1642824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" name="CustomShape 12">
            <a:extLst>
              <a:ext uri="{FF2B5EF4-FFF2-40B4-BE49-F238E27FC236}">
                <a16:creationId xmlns:a16="http://schemas.microsoft.com/office/drawing/2014/main" id="{4DD69EAC-B06D-934F-8F02-FD0D6D37F52A}"/>
              </a:ext>
            </a:extLst>
          </p:cNvPr>
          <p:cNvSpPr/>
          <p:nvPr/>
        </p:nvSpPr>
        <p:spPr>
          <a:xfrm>
            <a:off x="1257840" y="2512224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" name="CustomShape 13">
            <a:extLst>
              <a:ext uri="{FF2B5EF4-FFF2-40B4-BE49-F238E27FC236}">
                <a16:creationId xmlns:a16="http://schemas.microsoft.com/office/drawing/2014/main" id="{FAD62DC9-D996-8040-B274-C99ADAC443A8}"/>
              </a:ext>
            </a:extLst>
          </p:cNvPr>
          <p:cNvSpPr/>
          <p:nvPr/>
        </p:nvSpPr>
        <p:spPr>
          <a:xfrm>
            <a:off x="1307880" y="2524464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" name="CustomShape 14">
            <a:extLst>
              <a:ext uri="{FF2B5EF4-FFF2-40B4-BE49-F238E27FC236}">
                <a16:creationId xmlns:a16="http://schemas.microsoft.com/office/drawing/2014/main" id="{365A0C51-0759-4F45-B0B1-57DB4B70591C}"/>
              </a:ext>
            </a:extLst>
          </p:cNvPr>
          <p:cNvSpPr/>
          <p:nvPr/>
        </p:nvSpPr>
        <p:spPr>
          <a:xfrm>
            <a:off x="766800" y="1722744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" name="CustomShape 15">
            <a:extLst>
              <a:ext uri="{FF2B5EF4-FFF2-40B4-BE49-F238E27FC236}">
                <a16:creationId xmlns:a16="http://schemas.microsoft.com/office/drawing/2014/main" id="{65B249A2-BD27-9C47-9DFF-1B227E1BEDB5}"/>
              </a:ext>
            </a:extLst>
          </p:cNvPr>
          <p:cNvSpPr/>
          <p:nvPr/>
        </p:nvSpPr>
        <p:spPr>
          <a:xfrm>
            <a:off x="784080" y="2214144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4" name="Picture 4">
            <a:extLst>
              <a:ext uri="{FF2B5EF4-FFF2-40B4-BE49-F238E27FC236}">
                <a16:creationId xmlns:a16="http://schemas.microsoft.com/office/drawing/2014/main" id="{BF4F1EA9-C3A8-CD40-B91D-CC7C5AFBE7D3}"/>
              </a:ext>
            </a:extLst>
          </p:cNvPr>
          <p:cNvPicPr/>
          <p:nvPr/>
        </p:nvPicPr>
        <p:blipFill>
          <a:blip r:embed="rId4"/>
          <a:srcRect l="11419" t="7196" r="26829"/>
          <a:stretch/>
        </p:blipFill>
        <p:spPr>
          <a:xfrm>
            <a:off x="4439880" y="1890144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5" name="Picture 2">
            <a:extLst>
              <a:ext uri="{FF2B5EF4-FFF2-40B4-BE49-F238E27FC236}">
                <a16:creationId xmlns:a16="http://schemas.microsoft.com/office/drawing/2014/main" id="{78544ECA-B27F-0B45-8D7B-B1C2B4BC187B}"/>
              </a:ext>
            </a:extLst>
          </p:cNvPr>
          <p:cNvPicPr/>
          <p:nvPr/>
        </p:nvPicPr>
        <p:blipFill>
          <a:blip r:embed="rId5"/>
          <a:stretch/>
        </p:blipFill>
        <p:spPr>
          <a:xfrm>
            <a:off x="3458520" y="1878264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" name="Imagen 43">
            <a:extLst>
              <a:ext uri="{FF2B5EF4-FFF2-40B4-BE49-F238E27FC236}">
                <a16:creationId xmlns:a16="http://schemas.microsoft.com/office/drawing/2014/main" id="{17E86A59-432F-5940-A6BC-2A4AB381CDCD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1481760" y="1884384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Imagen 44">
            <a:extLst>
              <a:ext uri="{FF2B5EF4-FFF2-40B4-BE49-F238E27FC236}">
                <a16:creationId xmlns:a16="http://schemas.microsoft.com/office/drawing/2014/main" id="{7603BECB-96F3-D843-82F4-E60980CEFE4C}"/>
              </a:ext>
            </a:extLst>
          </p:cNvPr>
          <p:cNvPicPr/>
          <p:nvPr/>
        </p:nvPicPr>
        <p:blipFill>
          <a:blip r:embed="rId7"/>
          <a:srcRect t="11982" b="9774"/>
          <a:stretch/>
        </p:blipFill>
        <p:spPr>
          <a:xfrm>
            <a:off x="2471760" y="1886184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Imagen 2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7493E45E-EEC3-5A44-A38A-CE9E7F27746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1" t="11717" r="2326" b="23932"/>
          <a:stretch/>
        </p:blipFill>
        <p:spPr>
          <a:xfrm>
            <a:off x="7182585" y="1642824"/>
            <a:ext cx="556919" cy="291242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8453482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706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spc="-1" dirty="0">
                <a:solidFill>
                  <a:srgbClr val="000000"/>
                </a:solidFill>
                <a:latin typeface="Arial"/>
              </a:rPr>
              <a:t>One last tip.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614" name="CustomShape 5"/>
          <p:cNvSpPr/>
          <p:nvPr/>
        </p:nvSpPr>
        <p:spPr>
          <a:xfrm>
            <a:off x="1055876" y="1642824"/>
            <a:ext cx="2191208" cy="1068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</a:t>
            </a:r>
          </a:p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Can you understand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Th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is design matrix?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026" name="Picture 2" descr="PPT - Methods for Dummies General Linear Model PowerPoint ...">
            <a:extLst>
              <a:ext uri="{FF2B5EF4-FFF2-40B4-BE49-F238E27FC236}">
                <a16:creationId xmlns:a16="http://schemas.microsoft.com/office/drawing/2014/main" id="{1942297B-CB05-9943-BCC0-A775C52186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3" t="9459" r="22783" b="3720"/>
          <a:stretch/>
        </p:blipFill>
        <p:spPr bwMode="auto">
          <a:xfrm>
            <a:off x="3566329" y="1235077"/>
            <a:ext cx="5149440" cy="5391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32322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 dirty="0">
              <a:latin typeface="Arial"/>
            </a:endParaRPr>
          </a:p>
        </p:txBody>
      </p:sp>
      <p:graphicFrame>
        <p:nvGraphicFramePr>
          <p:cNvPr id="16" name="Tabla 3">
            <a:extLst>
              <a:ext uri="{FF2B5EF4-FFF2-40B4-BE49-F238E27FC236}">
                <a16:creationId xmlns:a16="http://schemas.microsoft.com/office/drawing/2014/main" id="{8A8E8E6D-B451-BA40-86F7-F110A42FBB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933049"/>
              </p:ext>
            </p:extLst>
          </p:nvPr>
        </p:nvGraphicFramePr>
        <p:xfrm>
          <a:off x="7642221" y="1348683"/>
          <a:ext cx="1496979" cy="2732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993">
                  <a:extLst>
                    <a:ext uri="{9D8B030D-6E8A-4147-A177-3AD203B41FA5}">
                      <a16:colId xmlns:a16="http://schemas.microsoft.com/office/drawing/2014/main" val="2973514181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2159601069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1169213894"/>
                    </a:ext>
                  </a:extLst>
                </a:gridCol>
              </a:tblGrid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683722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12273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462160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39798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66697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984316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9725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63683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C49F2780-A862-433D-AA91-7B549D5096BA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05" name="CustomShape 7"/>
          <p:cNvSpPr/>
          <p:nvPr/>
        </p:nvSpPr>
        <p:spPr>
          <a:xfrm>
            <a:off x="3940920" y="951480"/>
            <a:ext cx="5503320" cy="235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What we are recording in our functional sequences is actually blood oxygen level dependent​ (BOLD) signal.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(BOLD) look like when looked through a MR scanner? 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B0D3DC-8C8E-2745-9715-B10EE61A1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853" y="3600582"/>
            <a:ext cx="3180563" cy="32574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D22019B-3DDF-D142-AEF0-1287639E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225" y="735936"/>
            <a:ext cx="5326679" cy="5455391"/>
          </a:xfrm>
          <a:prstGeom prst="rect">
            <a:avLst/>
          </a:prstGeom>
        </p:spPr>
      </p:pic>
      <p:sp>
        <p:nvSpPr>
          <p:cNvPr id="112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7F18160-C6BB-4E7A-B6B7-777D1144F3A3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9"/>
          <p:cNvSpPr/>
          <p:nvPr/>
        </p:nvSpPr>
        <p:spPr>
          <a:xfrm>
            <a:off x="1082173" y="5244660"/>
            <a:ext cx="118440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Initial dip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19" name="CustomShape 10"/>
          <p:cNvSpPr/>
          <p:nvPr/>
        </p:nvSpPr>
        <p:spPr>
          <a:xfrm>
            <a:off x="1949953" y="1746540"/>
            <a:ext cx="6332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Rise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0" name="CustomShape 11"/>
          <p:cNvSpPr/>
          <p:nvPr/>
        </p:nvSpPr>
        <p:spPr>
          <a:xfrm>
            <a:off x="6514560" y="2486520"/>
            <a:ext cx="14990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Undershoot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1" name="CustomShape 12"/>
          <p:cNvSpPr/>
          <p:nvPr/>
        </p:nvSpPr>
        <p:spPr>
          <a:xfrm flipV="1">
            <a:off x="2267293" y="4889700"/>
            <a:ext cx="990720" cy="575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3"/>
          <p:cNvSpPr/>
          <p:nvPr/>
        </p:nvSpPr>
        <p:spPr>
          <a:xfrm>
            <a:off x="2523072" y="2085648"/>
            <a:ext cx="1402751" cy="30398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4"/>
          <p:cNvSpPr/>
          <p:nvPr/>
        </p:nvSpPr>
        <p:spPr>
          <a:xfrm flipH="1">
            <a:off x="5506704" y="2930760"/>
            <a:ext cx="1756296" cy="2135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5"/>
          <p:cNvSpPr/>
          <p:nvPr/>
        </p:nvSpPr>
        <p:spPr>
          <a:xfrm>
            <a:off x="8013600" y="5630640"/>
            <a:ext cx="115416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Recovery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125" name="CustomShape 16"/>
          <p:cNvSpPr/>
          <p:nvPr/>
        </p:nvSpPr>
        <p:spPr>
          <a:xfrm flipH="1" flipV="1">
            <a:off x="6514560" y="5177520"/>
            <a:ext cx="1333068" cy="519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D51BAD3-B9F8-47EA-B0A4-67A386AA395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9"/>
          <p:cNvSpPr/>
          <p:nvPr/>
        </p:nvSpPr>
        <p:spPr>
          <a:xfrm>
            <a:off x="839160" y="740880"/>
            <a:ext cx="6090480" cy="7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This is the ‘ideal’ response to stimulation but, of course, the measured signal is noisier.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38" name="CustomShape 10"/>
          <p:cNvSpPr/>
          <p:nvPr/>
        </p:nvSpPr>
        <p:spPr>
          <a:xfrm>
            <a:off x="5168160" y="307800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7044480" y="1559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40" name="CustomShape 11"/>
          <p:cNvSpPr/>
          <p:nvPr/>
        </p:nvSpPr>
        <p:spPr>
          <a:xfrm>
            <a:off x="5311080" y="3947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12"/>
          <p:cNvSpPr/>
          <p:nvPr/>
        </p:nvSpPr>
        <p:spPr>
          <a:xfrm>
            <a:off x="5311080" y="39700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42" name="CustomShape 13"/>
          <p:cNvSpPr/>
          <p:nvPr/>
        </p:nvSpPr>
        <p:spPr>
          <a:xfrm>
            <a:off x="5135760" y="2756520"/>
            <a:ext cx="4657680" cy="38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Measured signal in 1 voxel over many volumes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3" name="Picture 4"/>
          <p:cNvPicPr/>
          <p:nvPr/>
        </p:nvPicPr>
        <p:blipFill>
          <a:blip r:embed="rId4"/>
          <a:stretch/>
        </p:blipFill>
        <p:spPr>
          <a:xfrm>
            <a:off x="1090440" y="26164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4" name="Picture 4"/>
          <p:cNvPicPr/>
          <p:nvPr/>
        </p:nvPicPr>
        <p:blipFill>
          <a:blip r:embed="rId4"/>
          <a:stretch/>
        </p:blipFill>
        <p:spPr>
          <a:xfrm>
            <a:off x="1242720" y="27691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5" name="Picture 4"/>
          <p:cNvPicPr/>
          <p:nvPr/>
        </p:nvPicPr>
        <p:blipFill>
          <a:blip r:embed="rId4"/>
          <a:stretch/>
        </p:blipFill>
        <p:spPr>
          <a:xfrm>
            <a:off x="1395000" y="29214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6" name="Picture 4"/>
          <p:cNvPicPr/>
          <p:nvPr/>
        </p:nvPicPr>
        <p:blipFill>
          <a:blip r:embed="rId4"/>
          <a:stretch/>
        </p:blipFill>
        <p:spPr>
          <a:xfrm>
            <a:off x="1547640" y="30736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7" name="Picture 4"/>
          <p:cNvPicPr/>
          <p:nvPr/>
        </p:nvPicPr>
        <p:blipFill>
          <a:blip r:embed="rId4"/>
          <a:stretch/>
        </p:blipFill>
        <p:spPr>
          <a:xfrm>
            <a:off x="1699920" y="32263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8" name="Picture 4"/>
          <p:cNvPicPr/>
          <p:nvPr/>
        </p:nvPicPr>
        <p:blipFill>
          <a:blip r:embed="rId4"/>
          <a:stretch/>
        </p:blipFill>
        <p:spPr>
          <a:xfrm>
            <a:off x="1852200" y="33786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9" name="Picture 4"/>
          <p:cNvPicPr/>
          <p:nvPr/>
        </p:nvPicPr>
        <p:blipFill>
          <a:blip r:embed="rId4"/>
          <a:stretch/>
        </p:blipFill>
        <p:spPr>
          <a:xfrm>
            <a:off x="2004840" y="35308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0" name="Picture 4"/>
          <p:cNvPicPr/>
          <p:nvPr/>
        </p:nvPicPr>
        <p:blipFill>
          <a:blip r:embed="rId4"/>
          <a:stretch/>
        </p:blipFill>
        <p:spPr>
          <a:xfrm>
            <a:off x="2157120" y="36835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1" name="Picture 4"/>
          <p:cNvPicPr/>
          <p:nvPr/>
        </p:nvPicPr>
        <p:blipFill>
          <a:blip r:embed="rId4"/>
          <a:stretch/>
        </p:blipFill>
        <p:spPr>
          <a:xfrm>
            <a:off x="2309400" y="38358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52" name="CustomShape 14"/>
          <p:cNvSpPr/>
          <p:nvPr/>
        </p:nvSpPr>
        <p:spPr>
          <a:xfrm>
            <a:off x="2948760" y="4340160"/>
            <a:ext cx="174960" cy="1602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5"/>
          <p:cNvSpPr/>
          <p:nvPr/>
        </p:nvSpPr>
        <p:spPr>
          <a:xfrm flipV="1">
            <a:off x="3124440" y="3755160"/>
            <a:ext cx="2043000" cy="663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72AC7CD-2B81-BA4B-AD3D-34DB6E621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1620" y="303606"/>
            <a:ext cx="2000300" cy="2048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33112905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16051</TotalTime>
  <Words>1606</Words>
  <Application>Microsoft Macintosh PowerPoint</Application>
  <PresentationFormat>A4 (210 x 297 mm)</PresentationFormat>
  <Paragraphs>437</Paragraphs>
  <Slides>42</Slides>
  <Notes>42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52" baseType="lpstr">
      <vt:lpstr>Arial</vt:lpstr>
      <vt:lpstr>Baskerville Old Face</vt:lpstr>
      <vt:lpstr>Calibri</vt:lpstr>
      <vt:lpstr>Cambria Math</vt:lpstr>
      <vt:lpstr>Franklin Gothic Book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390</cp:revision>
  <dcterms:modified xsi:type="dcterms:W3CDTF">2021-04-30T16:34:21Z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29</vt:i4>
  </property>
</Properties>
</file>